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Roboto-bold.fntdata"/><Relationship Id="rId10" Type="http://schemas.openxmlformats.org/officeDocument/2006/relationships/slide" Target="slides/slide5.xml"/><Relationship Id="rId21" Type="http://schemas.openxmlformats.org/officeDocument/2006/relationships/font" Target="fonts/Roboto-regular.fntdata"/><Relationship Id="rId13" Type="http://schemas.openxmlformats.org/officeDocument/2006/relationships/slide" Target="slides/slide8.xml"/><Relationship Id="rId24" Type="http://schemas.openxmlformats.org/officeDocument/2006/relationships/font" Target="fonts/Roboto-boldItalic.fntdata"/><Relationship Id="rId12" Type="http://schemas.openxmlformats.org/officeDocument/2006/relationships/slide" Target="slides/slide7.xml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34898646b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34898646b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34898646b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34898646b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3489864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3489864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341fae9ae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341fae9ae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341fae9ae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341fae9ae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345500da8_1_8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345500da8_1_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341fae9ae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341fae9a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341fae9ae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341fae9ae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341fae9ae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341fae9ae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41fae9ae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341fae9a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34f93b54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34f93b54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341fae9ae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341fae9ae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341fae9ae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341fae9ae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341fae9ae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341fae9ae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panacealab.org/covid19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kaggle.com/c/jigsaw-unintended-bias-in-toxicity-classification/data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14.png"/><Relationship Id="rId6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Measuring Anti-Chinese Comments in Coronavirus Tweets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10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Abdullah AlOthman, Felipe Buchbinder, Jingjing Shi, Joseph Krinke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Tweets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449" y="1598175"/>
            <a:ext cx="3074724" cy="244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6476" y="1703112"/>
            <a:ext cx="3900749" cy="223205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Insult						Identity Attack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4"/>
          <p:cNvPicPr preferRelativeResize="0"/>
          <p:nvPr/>
        </p:nvPicPr>
        <p:blipFill rotWithShape="1">
          <a:blip r:embed="rId3">
            <a:alphaModFix/>
          </a:blip>
          <a:srcRect b="86326" l="0" r="0" t="0"/>
          <a:stretch/>
        </p:blipFill>
        <p:spPr>
          <a:xfrm>
            <a:off x="695238" y="968859"/>
            <a:ext cx="7753533" cy="101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9838" y="2772600"/>
            <a:ext cx="5284325" cy="199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4"/>
          <p:cNvSpPr txBox="1"/>
          <p:nvPr>
            <p:ph type="title"/>
          </p:nvPr>
        </p:nvSpPr>
        <p:spPr>
          <a:xfrm>
            <a:off x="311700" y="361050"/>
            <a:ext cx="8520600" cy="60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Severe Toxicity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4"/>
          <p:cNvSpPr txBox="1"/>
          <p:nvPr>
            <p:ph type="title"/>
          </p:nvPr>
        </p:nvSpPr>
        <p:spPr>
          <a:xfrm>
            <a:off x="311700" y="2076688"/>
            <a:ext cx="8520600" cy="60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1750" y="471600"/>
            <a:ext cx="5031199" cy="4430048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5"/>
          <p:cNvSpPr txBox="1"/>
          <p:nvPr/>
        </p:nvSpPr>
        <p:spPr>
          <a:xfrm>
            <a:off x="169925" y="2025300"/>
            <a:ext cx="28977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Tweets from Users With Default Profile Pictures Were Also More Negative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6"/>
          <p:cNvPicPr preferRelativeResize="0"/>
          <p:nvPr/>
        </p:nvPicPr>
        <p:blipFill rotWithShape="1">
          <a:blip r:embed="rId3">
            <a:alphaModFix/>
          </a:blip>
          <a:srcRect b="2334" l="0" r="960" t="0"/>
          <a:stretch/>
        </p:blipFill>
        <p:spPr>
          <a:xfrm>
            <a:off x="1232900" y="866825"/>
            <a:ext cx="6678201" cy="410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6"/>
          <p:cNvSpPr txBox="1"/>
          <p:nvPr>
            <p:ph idx="4294967295" type="title"/>
          </p:nvPr>
        </p:nvSpPr>
        <p:spPr>
          <a:xfrm>
            <a:off x="311700" y="100550"/>
            <a:ext cx="8520600" cy="60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01" name="Google Shape;201;p2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Clean Data Further For Topic Modeling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Attempted It- Most Topics Were Similar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Consisted of Non-Meaningful Terms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Coronavirus, Virus, Etc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Investigate Bots’ Role in Negativity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Profile Picture?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Apply Bot-Detection Models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24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5750"/>
            <a:ext cx="3917851" cy="261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7600" y="915738"/>
            <a:ext cx="5656400" cy="23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1525" y="3041879"/>
            <a:ext cx="5600975" cy="210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</a:t>
            </a:r>
            <a:endParaRPr/>
          </a:p>
        </p:txBody>
      </p:sp>
      <p:sp>
        <p:nvSpPr>
          <p:cNvPr id="100" name="Google Shape;100;p15"/>
          <p:cNvSpPr txBox="1"/>
          <p:nvPr/>
        </p:nvSpPr>
        <p:spPr>
          <a:xfrm>
            <a:off x="311700" y="1017800"/>
            <a:ext cx="8520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Covid-19 Twitter Chatter Dataset for Scientific Use 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PanaceaLab - COVID19 Twitter Dataset Homepage</a:t>
            </a:r>
            <a:r>
              <a:rPr lang="en" sz="1800"/>
              <a:t>)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Data collected from Twitter stream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Keywords: COVD19, CoronavirusPandemic, COVID-19</a:t>
            </a:r>
            <a:r>
              <a:rPr lang="en" sz="1800"/>
              <a:t>, covid19,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                       </a:t>
            </a:r>
            <a:r>
              <a:rPr lang="en" sz="1800"/>
              <a:t>2019nCoV,CoronaOutbreak, </a:t>
            </a:r>
            <a:r>
              <a:rPr lang="en" sz="1800"/>
              <a:t>coronavirus,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                       WuhanVirus,coronaviruspandemic, covid-19, </a:t>
            </a:r>
            <a:endParaRPr sz="1800"/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 2019ncov, coronaoutbreak, wuhanvirus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Tweet IDs + Timestamps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Processing</a:t>
            </a:r>
            <a:endParaRPr/>
          </a:p>
        </p:txBody>
      </p:sp>
      <p:grpSp>
        <p:nvGrpSpPr>
          <p:cNvPr id="106" name="Google Shape;106;p16"/>
          <p:cNvGrpSpPr/>
          <p:nvPr/>
        </p:nvGrpSpPr>
        <p:grpSpPr>
          <a:xfrm>
            <a:off x="4908100" y="737545"/>
            <a:ext cx="3599586" cy="1384500"/>
            <a:chOff x="4908100" y="889950"/>
            <a:chExt cx="3599586" cy="1384500"/>
          </a:xfrm>
        </p:grpSpPr>
        <p:cxnSp>
          <p:nvCxnSpPr>
            <p:cNvPr id="107" name="Google Shape;107;p16"/>
            <p:cNvCxnSpPr/>
            <p:nvPr/>
          </p:nvCxnSpPr>
          <p:spPr>
            <a:xfrm>
              <a:off x="4908100" y="1593250"/>
              <a:ext cx="17151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8" name="Google Shape;108;p16"/>
            <p:cNvSpPr/>
            <p:nvPr/>
          </p:nvSpPr>
          <p:spPr>
            <a:xfrm>
              <a:off x="6427830" y="1493307"/>
              <a:ext cx="198600" cy="198300"/>
            </a:xfrm>
            <a:prstGeom prst="ellipse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6"/>
            <p:cNvSpPr txBox="1"/>
            <p:nvPr/>
          </p:nvSpPr>
          <p:spPr>
            <a:xfrm>
              <a:off x="6402820" y="1436790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0" name="Google Shape;110;p16"/>
            <p:cNvSpPr txBox="1"/>
            <p:nvPr/>
          </p:nvSpPr>
          <p:spPr>
            <a:xfrm>
              <a:off x="6640486" y="889950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Tweets Containing Keywords About China: ~90,000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1" name="Google Shape;111;p16"/>
          <p:cNvGrpSpPr/>
          <p:nvPr/>
        </p:nvGrpSpPr>
        <p:grpSpPr>
          <a:xfrm>
            <a:off x="6038025" y="2411210"/>
            <a:ext cx="2469661" cy="1384500"/>
            <a:chOff x="6038025" y="2598925"/>
            <a:chExt cx="2469661" cy="1384500"/>
          </a:xfrm>
        </p:grpSpPr>
        <p:cxnSp>
          <p:nvCxnSpPr>
            <p:cNvPr id="112" name="Google Shape;112;p16"/>
            <p:cNvCxnSpPr/>
            <p:nvPr/>
          </p:nvCxnSpPr>
          <p:spPr>
            <a:xfrm>
              <a:off x="6038025" y="3312550"/>
              <a:ext cx="5820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3" name="Google Shape;113;p16"/>
            <p:cNvSpPr txBox="1"/>
            <p:nvPr/>
          </p:nvSpPr>
          <p:spPr>
            <a:xfrm>
              <a:off x="6640486" y="2598925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Tweets Tweeted After March 1st: 24.7 Million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4" name="Google Shape;114;p16"/>
            <p:cNvSpPr/>
            <p:nvPr/>
          </p:nvSpPr>
          <p:spPr>
            <a:xfrm>
              <a:off x="6424027" y="3212150"/>
              <a:ext cx="198600" cy="198300"/>
            </a:xfrm>
            <a:prstGeom prst="ellipse">
              <a:avLst/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6"/>
            <p:cNvSpPr txBox="1"/>
            <p:nvPr/>
          </p:nvSpPr>
          <p:spPr>
            <a:xfrm>
              <a:off x="6399017" y="315610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6" name="Google Shape;116;p16"/>
          <p:cNvGrpSpPr/>
          <p:nvPr/>
        </p:nvGrpSpPr>
        <p:grpSpPr>
          <a:xfrm>
            <a:off x="636325" y="2055400"/>
            <a:ext cx="2994725" cy="516300"/>
            <a:chOff x="636325" y="2260771"/>
            <a:chExt cx="2994725" cy="516300"/>
          </a:xfrm>
        </p:grpSpPr>
        <p:cxnSp>
          <p:nvCxnSpPr>
            <p:cNvPr id="117" name="Google Shape;117;p16"/>
            <p:cNvCxnSpPr/>
            <p:nvPr/>
          </p:nvCxnSpPr>
          <p:spPr>
            <a:xfrm rot="10800000">
              <a:off x="2587350" y="2536350"/>
              <a:ext cx="10437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8" name="Google Shape;118;p16"/>
            <p:cNvSpPr/>
            <p:nvPr/>
          </p:nvSpPr>
          <p:spPr>
            <a:xfrm>
              <a:off x="2523501" y="2431050"/>
              <a:ext cx="198600" cy="198300"/>
            </a:xfrm>
            <a:prstGeom prst="ellipse">
              <a:avLst/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6"/>
            <p:cNvSpPr txBox="1"/>
            <p:nvPr/>
          </p:nvSpPr>
          <p:spPr>
            <a:xfrm>
              <a:off x="2498491" y="237375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0" name="Google Shape;120;p16"/>
            <p:cNvSpPr txBox="1"/>
            <p:nvPr/>
          </p:nvSpPr>
          <p:spPr>
            <a:xfrm>
              <a:off x="636325" y="2260771"/>
              <a:ext cx="1867200" cy="51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Hydrated 10% Sample: 2.4 Million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1" name="Google Shape;121;p16"/>
          <p:cNvGrpSpPr/>
          <p:nvPr/>
        </p:nvGrpSpPr>
        <p:grpSpPr>
          <a:xfrm>
            <a:off x="2814594" y="945750"/>
            <a:ext cx="3514811" cy="3252003"/>
            <a:chOff x="2991269" y="1153325"/>
            <a:chExt cx="3514811" cy="3252003"/>
          </a:xfrm>
        </p:grpSpPr>
        <p:sp>
          <p:nvSpPr>
            <p:cNvPr id="122" name="Google Shape;122;p16"/>
            <p:cNvSpPr/>
            <p:nvPr/>
          </p:nvSpPr>
          <p:spPr>
            <a:xfrm>
              <a:off x="3477586" y="2585458"/>
              <a:ext cx="2541910" cy="950456"/>
            </a:xfrm>
            <a:custGeom>
              <a:rect b="b" l="l" r="r" t="t"/>
              <a:pathLst>
                <a:path extrusionOk="0" h="43529" w="126826">
                  <a:moveTo>
                    <a:pt x="0" y="20002"/>
                  </a:moveTo>
                  <a:lnTo>
                    <a:pt x="63389" y="43529"/>
                  </a:lnTo>
                  <a:lnTo>
                    <a:pt x="126826" y="19907"/>
                  </a:lnTo>
                  <a:lnTo>
                    <a:pt x="6358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123" name="Google Shape;123;p16"/>
            <p:cNvSpPr/>
            <p:nvPr/>
          </p:nvSpPr>
          <p:spPr>
            <a:xfrm>
              <a:off x="2991269" y="3020977"/>
              <a:ext cx="1758228" cy="1384350"/>
            </a:xfrm>
            <a:custGeom>
              <a:rect b="b" l="l" r="r" t="t"/>
              <a:pathLst>
                <a:path extrusionOk="0" h="63817" w="87725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rgbClr val="0944A1"/>
            </a:solidFill>
            <a:ln>
              <a:noFill/>
            </a:ln>
          </p:spPr>
        </p:sp>
        <p:sp>
          <p:nvSpPr>
            <p:cNvPr id="124" name="Google Shape;124;p16"/>
            <p:cNvSpPr/>
            <p:nvPr/>
          </p:nvSpPr>
          <p:spPr>
            <a:xfrm flipH="1">
              <a:off x="4747852" y="3020977"/>
              <a:ext cx="1758228" cy="1384350"/>
            </a:xfrm>
            <a:custGeom>
              <a:rect b="b" l="l" r="r" t="t"/>
              <a:pathLst>
                <a:path extrusionOk="0" h="63817" w="87725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rgbClr val="307BF3"/>
            </a:solidFill>
            <a:ln>
              <a:noFill/>
            </a:ln>
          </p:spPr>
        </p:sp>
        <p:sp>
          <p:nvSpPr>
            <p:cNvPr id="125" name="Google Shape;125;p16"/>
            <p:cNvSpPr/>
            <p:nvPr/>
          </p:nvSpPr>
          <p:spPr>
            <a:xfrm>
              <a:off x="3969199" y="2001324"/>
              <a:ext cx="1565850" cy="585863"/>
            </a:xfrm>
            <a:custGeom>
              <a:rect b="b" l="l" r="r" t="t"/>
              <a:pathLst>
                <a:path extrusionOk="0" h="8150" w="24053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126" name="Google Shape;126;p16"/>
            <p:cNvSpPr/>
            <p:nvPr/>
          </p:nvSpPr>
          <p:spPr>
            <a:xfrm>
              <a:off x="3563255" y="2275837"/>
              <a:ext cx="1189300" cy="101532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0944A1"/>
            </a:solidFill>
            <a:ln>
              <a:noFill/>
            </a:ln>
          </p:spPr>
        </p:sp>
        <p:sp>
          <p:nvSpPr>
            <p:cNvPr id="127" name="Google Shape;127;p16"/>
            <p:cNvSpPr/>
            <p:nvPr/>
          </p:nvSpPr>
          <p:spPr>
            <a:xfrm flipH="1">
              <a:off x="4749365" y="2275837"/>
              <a:ext cx="1189300" cy="101532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0D5DDF"/>
            </a:solidFill>
            <a:ln>
              <a:noFill/>
            </a:ln>
          </p:spPr>
        </p:sp>
        <p:sp>
          <p:nvSpPr>
            <p:cNvPr id="128" name="Google Shape;128;p16"/>
            <p:cNvSpPr/>
            <p:nvPr/>
          </p:nvSpPr>
          <p:spPr>
            <a:xfrm>
              <a:off x="4059061" y="1153325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0944A1"/>
            </a:solidFill>
            <a:ln>
              <a:noFill/>
            </a:ln>
          </p:spPr>
        </p:sp>
        <p:sp>
          <p:nvSpPr>
            <p:cNvPr id="129" name="Google Shape;129;p16"/>
            <p:cNvSpPr/>
            <p:nvPr/>
          </p:nvSpPr>
          <p:spPr>
            <a:xfrm flipH="1">
              <a:off x="4749350" y="1153325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0C58D3"/>
            </a:solidFill>
            <a:ln>
              <a:noFill/>
            </a:ln>
          </p:spPr>
        </p:sp>
      </p:grpSp>
      <p:pic>
        <p:nvPicPr>
          <p:cNvPr id="130" name="Google Shape;13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273" y="2599171"/>
            <a:ext cx="1455849" cy="10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1619" y="3419744"/>
            <a:ext cx="970325" cy="13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9547" y="1753530"/>
            <a:ext cx="774477" cy="5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Model</a:t>
            </a:r>
            <a:endParaRPr/>
          </a:p>
        </p:txBody>
      </p:sp>
      <p:sp>
        <p:nvSpPr>
          <p:cNvPr id="138" name="Google Shape;138;p17"/>
          <p:cNvSpPr txBox="1"/>
          <p:nvPr/>
        </p:nvSpPr>
        <p:spPr>
          <a:xfrm>
            <a:off x="311700" y="1071750"/>
            <a:ext cx="8520600" cy="3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We trained a deep learning m</a:t>
            </a:r>
            <a:r>
              <a:rPr b="1" lang="en" sz="1800"/>
              <a:t>odel that labels texts with their likelihoods of containing comments that fall into any of the following categories</a:t>
            </a:r>
            <a:r>
              <a:rPr lang="en" sz="1800"/>
              <a:t>:</a:t>
            </a:r>
            <a:endParaRPr sz="10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Severely Toxic</a:t>
            </a:r>
            <a:endParaRPr sz="10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Identity Attack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Insult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Threat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Model</a:t>
            </a:r>
            <a:endParaRPr/>
          </a:p>
        </p:txBody>
      </p:sp>
      <p:sp>
        <p:nvSpPr>
          <p:cNvPr id="144" name="Google Shape;144;p18"/>
          <p:cNvSpPr txBox="1"/>
          <p:nvPr/>
        </p:nvSpPr>
        <p:spPr>
          <a:xfrm>
            <a:off x="311700" y="1071750"/>
            <a:ext cx="8520600" cy="3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Trained on an </a:t>
            </a:r>
            <a:r>
              <a:rPr b="1" lang="en" sz="1800" u="sng">
                <a:solidFill>
                  <a:schemeClr val="hlink"/>
                </a:solidFill>
                <a:hlinkClick r:id="rId3"/>
              </a:rPr>
              <a:t>annotated comments dataset</a:t>
            </a:r>
            <a:r>
              <a:rPr b="1" lang="en" sz="1800"/>
              <a:t> provided by Jigsaw’s Conversation AI team</a:t>
            </a:r>
            <a:r>
              <a:rPr lang="en" sz="1800"/>
              <a:t>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Information about the labeling schema used to create that dataset is available on the dataset’s webpage.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model scored an average of .98 AUC score across the labels.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type="title"/>
          </p:nvPr>
        </p:nvSpPr>
        <p:spPr>
          <a:xfrm>
            <a:off x="311700" y="3158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Trends in Coronavirus Tweets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088" y="923675"/>
            <a:ext cx="7159835" cy="391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type="title"/>
          </p:nvPr>
        </p:nvSpPr>
        <p:spPr>
          <a:xfrm>
            <a:off x="311700" y="219150"/>
            <a:ext cx="8520600" cy="470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Tweets Related to China Were More Negative</a:t>
            </a:r>
            <a:endParaRPr sz="7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1814" y="152400"/>
            <a:ext cx="1899489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91016" y="152400"/>
            <a:ext cx="1899489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15693" y="152400"/>
            <a:ext cx="1829508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52400"/>
            <a:ext cx="189948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